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05CFE96-FB3F-4A71-991A-BFFAFCCD9B86}"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474507-9E05-4B72-BC75-111C66B72B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5CFE96-FB3F-4A71-991A-BFFAFCCD9B86}"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474507-9E05-4B72-BC75-111C66B72B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5CFE96-FB3F-4A71-991A-BFFAFCCD9B86}"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474507-9E05-4B72-BC75-111C66B72B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5CFE96-FB3F-4A71-991A-BFFAFCCD9B86}"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474507-9E05-4B72-BC75-111C66B72B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5CFE96-FB3F-4A71-991A-BFFAFCCD9B86}"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474507-9E05-4B72-BC75-111C66B72B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05CFE96-FB3F-4A71-991A-BFFAFCCD9B86}" type="datetimeFigureOut">
              <a:rPr lang="en-US" smtClean="0"/>
              <a:pPr/>
              <a:t>5/24/2010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474507-9E05-4B72-BC75-111C66B72B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05CFE96-FB3F-4A71-991A-BFFAFCCD9B86}" type="datetimeFigureOut">
              <a:rPr lang="en-US" smtClean="0"/>
              <a:pPr/>
              <a:t>5/24/2010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474507-9E05-4B72-BC75-111C66B72B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05CFE96-FB3F-4A71-991A-BFFAFCCD9B86}" type="datetimeFigureOut">
              <a:rPr lang="en-US" smtClean="0"/>
              <a:pPr/>
              <a:t>5/24/2010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474507-9E05-4B72-BC75-111C66B72B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5CFE96-FB3F-4A71-991A-BFFAFCCD9B86}" type="datetimeFigureOut">
              <a:rPr lang="en-US" smtClean="0"/>
              <a:pPr/>
              <a:t>5/24/2010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474507-9E05-4B72-BC75-111C66B72B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5CFE96-FB3F-4A71-991A-BFFAFCCD9B86}" type="datetimeFigureOut">
              <a:rPr lang="en-US" smtClean="0"/>
              <a:pPr/>
              <a:t>5/24/2010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474507-9E05-4B72-BC75-111C66B72B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5CFE96-FB3F-4A71-991A-BFFAFCCD9B86}" type="datetimeFigureOut">
              <a:rPr lang="en-US" smtClean="0"/>
              <a:pPr/>
              <a:t>5/24/2010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474507-9E05-4B72-BC75-111C66B72B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5CFE96-FB3F-4A71-991A-BFFAFCCD9B86}" type="datetimeFigureOut">
              <a:rPr lang="en-US" smtClean="0"/>
              <a:pPr/>
              <a:t>5/24/2010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474507-9E05-4B72-BC75-111C66B72B6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audio" Target="../media/audio7.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nature.com/scitable/topicpage/Discovery-of-DNA-Structure-and-Function-Watson-397" TargetMode="External"/><Relationship Id="rId2" Type="http://schemas.openxmlformats.org/officeDocument/2006/relationships/audio" Target="../media/audio10.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2.wav"/><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5.wav"/><Relationship Id="rId1" Type="http://schemas.openxmlformats.org/officeDocument/2006/relationships/slideLayout" Target="../slideLayouts/slideLayout2.xml"/><Relationship Id="rId6" Type="http://schemas.openxmlformats.org/officeDocument/2006/relationships/image" Target="../media/image10.gif"/><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6.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audio" Target="../media/audio7.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audio" Target="../media/audio8.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audio" Target="../media/audio9.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Discovery of DNA</a:t>
            </a:r>
            <a:endParaRPr lang="en-US" dirty="0"/>
          </a:p>
        </p:txBody>
      </p:sp>
      <p:sp>
        <p:nvSpPr>
          <p:cNvPr id="3" name="Subtitle 2"/>
          <p:cNvSpPr>
            <a:spLocks noGrp="1"/>
          </p:cNvSpPr>
          <p:nvPr>
            <p:ph type="subTitle" idx="1"/>
          </p:nvPr>
        </p:nvSpPr>
        <p:spPr/>
        <p:txBody>
          <a:bodyPr/>
          <a:lstStyle/>
          <a:p>
            <a:r>
              <a:rPr lang="en-US" dirty="0" smtClean="0"/>
              <a:t>BY : Kassandra Kimbler</a:t>
            </a:r>
          </a:p>
          <a:p>
            <a:r>
              <a:rPr lang="en-US" dirty="0" smtClean="0"/>
              <a:t>U.S History Class </a:t>
            </a:r>
          </a:p>
          <a:p>
            <a:r>
              <a:rPr lang="en-US" dirty="0" smtClean="0"/>
              <a:t>Mr. Ostrander </a:t>
            </a:r>
            <a:endParaRPr lang="en-US" dirty="0"/>
          </a:p>
        </p:txBody>
      </p:sp>
    </p:spTree>
  </p:cSld>
  <p:clrMapOvr>
    <a:masterClrMapping/>
  </p:clrMapOvr>
  <p:transition>
    <p:fade/>
    <p:sndAc>
      <p:stSnd>
        <p:snd r:embed="rId2" name="bomb.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Since than</a:t>
            </a:r>
            <a:endParaRPr lang="en-US" dirty="0"/>
          </a:p>
        </p:txBody>
      </p:sp>
      <p:sp>
        <p:nvSpPr>
          <p:cNvPr id="3" name="Content Placeholder 2"/>
          <p:cNvSpPr>
            <a:spLocks noGrp="1"/>
          </p:cNvSpPr>
          <p:nvPr>
            <p:ph idx="1"/>
          </p:nvPr>
        </p:nvSpPr>
        <p:spPr/>
        <p:txBody>
          <a:bodyPr/>
          <a:lstStyle/>
          <a:p>
            <a:pPr>
              <a:buNone/>
            </a:pPr>
            <a:r>
              <a:rPr lang="en-US" dirty="0" smtClean="0"/>
              <a:t>	since the discover of DNA and RNA we now know that DNA </a:t>
            </a:r>
            <a:r>
              <a:rPr lang="en-US" dirty="0" smtClean="0"/>
              <a:t>is in the form of a double-stranded helix. We also know that DNA is right-handed. DNA is an anti-parallel double-helix. We also know that the bases in DNA bind by hydrogen bonding. </a:t>
            </a:r>
            <a:endParaRPr lang="en-US" dirty="0"/>
          </a:p>
        </p:txBody>
      </p:sp>
      <p:pic>
        <p:nvPicPr>
          <p:cNvPr id="2050" name="Picture 2" descr="http://img.dailymail.co.uk/i/pix/2007/09_01/dna0509_468x656.jpg"/>
          <p:cNvPicPr>
            <a:picLocks noChangeAspect="1" noChangeArrowheads="1"/>
          </p:cNvPicPr>
          <p:nvPr/>
        </p:nvPicPr>
        <p:blipFill>
          <a:blip r:embed="rId3" cstate="print"/>
          <a:srcRect/>
          <a:stretch>
            <a:fillRect/>
          </a:stretch>
        </p:blipFill>
        <p:spPr bwMode="auto">
          <a:xfrm rot="16200000">
            <a:off x="3810000" y="1523999"/>
            <a:ext cx="1524000" cy="9144000"/>
          </a:xfrm>
          <a:prstGeom prst="rect">
            <a:avLst/>
          </a:prstGeom>
          <a:noFill/>
        </p:spPr>
      </p:pic>
      <p:sp>
        <p:nvSpPr>
          <p:cNvPr id="5" name="TextBox 4"/>
          <p:cNvSpPr txBox="1"/>
          <p:nvPr/>
        </p:nvSpPr>
        <p:spPr>
          <a:xfrm>
            <a:off x="0" y="4876800"/>
            <a:ext cx="3505200" cy="461665"/>
          </a:xfrm>
          <a:prstGeom prst="rect">
            <a:avLst/>
          </a:prstGeom>
          <a:noFill/>
        </p:spPr>
        <p:txBody>
          <a:bodyPr wrap="square" rtlCol="0">
            <a:spAutoFit/>
          </a:bodyPr>
          <a:lstStyle/>
          <a:p>
            <a:r>
              <a:rPr lang="en-US" sz="2400" dirty="0" smtClean="0"/>
              <a:t>What DNA looks like now!</a:t>
            </a:r>
            <a:endParaRPr lang="en-US" sz="2400" dirty="0"/>
          </a:p>
        </p:txBody>
      </p:sp>
    </p:spTree>
  </p:cSld>
  <p:clrMapOvr>
    <a:masterClrMapping/>
  </p:clrMapOvr>
  <p:transition>
    <p:circle/>
    <p:sndAc>
      <p:stSnd>
        <p:snd r:embed="rId2" name="whoosh.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Source</a:t>
            </a:r>
            <a:endParaRPr lang="en-US" dirty="0"/>
          </a:p>
        </p:txBody>
      </p:sp>
      <p:sp>
        <p:nvSpPr>
          <p:cNvPr id="3" name="Content Placeholder 2"/>
          <p:cNvSpPr>
            <a:spLocks noGrp="1"/>
          </p:cNvSpPr>
          <p:nvPr>
            <p:ph idx="1"/>
          </p:nvPr>
        </p:nvSpPr>
        <p:spPr>
          <a:xfrm>
            <a:off x="457200" y="1676400"/>
            <a:ext cx="8229600" cy="4525963"/>
          </a:xfrm>
        </p:spPr>
        <p:txBody>
          <a:bodyPr/>
          <a:lstStyle/>
          <a:p>
            <a:r>
              <a:rPr lang="en-US" dirty="0" smtClean="0">
                <a:hlinkClick r:id="rId3"/>
              </a:rPr>
              <a:t>http://www.nature.com/scitable/topicpage/Discovery-of-DNA-Structure-and-Function-Watson-397</a:t>
            </a:r>
            <a:r>
              <a:rPr lang="en-US" dirty="0" smtClean="0"/>
              <a:t> </a:t>
            </a:r>
            <a:endParaRPr lang="en-US" dirty="0"/>
          </a:p>
        </p:txBody>
      </p:sp>
    </p:spTree>
  </p:cSld>
  <p:clrMapOvr>
    <a:masterClrMapping/>
  </p:clrMapOvr>
  <p:transition>
    <p:diamond/>
    <p:sndAc>
      <p:stSnd>
        <p:snd r:embed="rId2" name="drumroll.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people that discovered DNA</a:t>
            </a:r>
            <a:endParaRPr lang="en-US" dirty="0"/>
          </a:p>
        </p:txBody>
      </p:sp>
      <p:sp>
        <p:nvSpPr>
          <p:cNvPr id="3" name="Content Placeholder 2"/>
          <p:cNvSpPr>
            <a:spLocks noGrp="1"/>
          </p:cNvSpPr>
          <p:nvPr>
            <p:ph idx="1"/>
          </p:nvPr>
        </p:nvSpPr>
        <p:spPr>
          <a:xfrm>
            <a:off x="457200" y="1524000"/>
            <a:ext cx="8229600" cy="4525963"/>
          </a:xfrm>
        </p:spPr>
        <p:txBody>
          <a:bodyPr>
            <a:normAutofit/>
          </a:bodyPr>
          <a:lstStyle/>
          <a:p>
            <a:pPr>
              <a:buNone/>
            </a:pPr>
            <a:r>
              <a:rPr lang="en-US" sz="2400" dirty="0" smtClean="0">
                <a:solidFill>
                  <a:schemeClr val="tx1">
                    <a:lumMod val="95000"/>
                    <a:lumOff val="5000"/>
                  </a:schemeClr>
                </a:solidFill>
              </a:rPr>
              <a:t>		Many people think when it comes to DNA that James Watson and Francis Crick were the first to discover DNA. This is not true the first to discover DNA was Friedrich Miescher. Miescher, Phoebus Levene, and Erwin Chargaff </a:t>
            </a:r>
            <a:r>
              <a:rPr lang="en-US" sz="2400" dirty="0" smtClean="0">
                <a:solidFill>
                  <a:schemeClr val="tx1">
                    <a:lumMod val="95000"/>
                    <a:lumOff val="5000"/>
                  </a:schemeClr>
                </a:solidFill>
              </a:rPr>
              <a:t> they all together studied </a:t>
            </a:r>
            <a:r>
              <a:rPr lang="en-US" sz="2400" dirty="0" smtClean="0">
                <a:solidFill>
                  <a:schemeClr val="tx1">
                    <a:lumMod val="95000"/>
                    <a:lumOff val="5000"/>
                  </a:schemeClr>
                </a:solidFill>
              </a:rPr>
              <a:t>and carried out the research of the DNA molecule. They found out how they joined together. With out there ground braking information Watson and Crick may have never found out that DNA consist in the form of a double helix. </a:t>
            </a:r>
            <a:endParaRPr lang="en-US" sz="2400" dirty="0">
              <a:solidFill>
                <a:schemeClr val="tx1">
                  <a:lumMod val="95000"/>
                  <a:lumOff val="5000"/>
                </a:schemeClr>
              </a:solidFill>
            </a:endParaRPr>
          </a:p>
        </p:txBody>
      </p:sp>
      <p:pic>
        <p:nvPicPr>
          <p:cNvPr id="10242" name="Picture 2" descr="http://www.achievement.org/achievers/wat0/large/wat0-001.jpg"/>
          <p:cNvPicPr>
            <a:picLocks noChangeAspect="1" noChangeArrowheads="1"/>
          </p:cNvPicPr>
          <p:nvPr/>
        </p:nvPicPr>
        <p:blipFill>
          <a:blip r:embed="rId3" cstate="print"/>
          <a:srcRect/>
          <a:stretch>
            <a:fillRect/>
          </a:stretch>
        </p:blipFill>
        <p:spPr bwMode="auto">
          <a:xfrm>
            <a:off x="152400" y="4800600"/>
            <a:ext cx="2667000" cy="2057400"/>
          </a:xfrm>
          <a:prstGeom prst="rect">
            <a:avLst/>
          </a:prstGeom>
          <a:noFill/>
        </p:spPr>
      </p:pic>
      <p:pic>
        <p:nvPicPr>
          <p:cNvPr id="10244" name="Picture 4" descr="http://www.mun.ca/biology/scarr/Friedrich_Miescher.jpg"/>
          <p:cNvPicPr>
            <a:picLocks noChangeAspect="1" noChangeArrowheads="1"/>
          </p:cNvPicPr>
          <p:nvPr/>
        </p:nvPicPr>
        <p:blipFill>
          <a:blip r:embed="rId4" cstate="print"/>
          <a:srcRect/>
          <a:stretch>
            <a:fillRect/>
          </a:stretch>
        </p:blipFill>
        <p:spPr bwMode="auto">
          <a:xfrm>
            <a:off x="3048000" y="4572000"/>
            <a:ext cx="1752600" cy="2286000"/>
          </a:xfrm>
          <a:prstGeom prst="rect">
            <a:avLst/>
          </a:prstGeom>
          <a:noFill/>
        </p:spPr>
      </p:pic>
      <p:sp>
        <p:nvSpPr>
          <p:cNvPr id="7" name="TextBox 6"/>
          <p:cNvSpPr txBox="1"/>
          <p:nvPr/>
        </p:nvSpPr>
        <p:spPr>
          <a:xfrm>
            <a:off x="228600" y="6211669"/>
            <a:ext cx="2667000" cy="646331"/>
          </a:xfrm>
          <a:prstGeom prst="rect">
            <a:avLst/>
          </a:prstGeom>
          <a:noFill/>
        </p:spPr>
        <p:txBody>
          <a:bodyPr wrap="square" rtlCol="0">
            <a:spAutoFit/>
          </a:bodyPr>
          <a:lstStyle/>
          <a:p>
            <a:r>
              <a:rPr lang="en-US" dirty="0" smtClean="0">
                <a:solidFill>
                  <a:srgbClr val="00B050"/>
                </a:solidFill>
              </a:rPr>
              <a:t>James Watson and Francis Crick</a:t>
            </a:r>
            <a:endParaRPr lang="en-US" dirty="0">
              <a:solidFill>
                <a:srgbClr val="00B050"/>
              </a:solidFill>
            </a:endParaRPr>
          </a:p>
        </p:txBody>
      </p:sp>
      <p:sp>
        <p:nvSpPr>
          <p:cNvPr id="8" name="TextBox 7"/>
          <p:cNvSpPr txBox="1"/>
          <p:nvPr/>
        </p:nvSpPr>
        <p:spPr>
          <a:xfrm>
            <a:off x="3200400" y="6211669"/>
            <a:ext cx="1600200" cy="646331"/>
          </a:xfrm>
          <a:prstGeom prst="rect">
            <a:avLst/>
          </a:prstGeom>
          <a:noFill/>
        </p:spPr>
        <p:txBody>
          <a:bodyPr wrap="square" rtlCol="0">
            <a:spAutoFit/>
          </a:bodyPr>
          <a:lstStyle/>
          <a:p>
            <a:r>
              <a:rPr lang="en-US" dirty="0" smtClean="0"/>
              <a:t>Friedrich Miescher </a:t>
            </a:r>
            <a:endParaRPr lang="en-US" dirty="0"/>
          </a:p>
        </p:txBody>
      </p:sp>
      <p:pic>
        <p:nvPicPr>
          <p:cNvPr id="10246" name="Picture 6" descr="http://friendpages.com/photos/40/1274540.main.jpg"/>
          <p:cNvPicPr>
            <a:picLocks noChangeAspect="1" noChangeArrowheads="1"/>
          </p:cNvPicPr>
          <p:nvPr/>
        </p:nvPicPr>
        <p:blipFill>
          <a:blip r:embed="rId5" cstate="print"/>
          <a:srcRect/>
          <a:stretch>
            <a:fillRect/>
          </a:stretch>
        </p:blipFill>
        <p:spPr bwMode="auto">
          <a:xfrm>
            <a:off x="7500684" y="4572000"/>
            <a:ext cx="1643316" cy="2286000"/>
          </a:xfrm>
          <a:prstGeom prst="rect">
            <a:avLst/>
          </a:prstGeom>
          <a:noFill/>
        </p:spPr>
      </p:pic>
      <p:sp>
        <p:nvSpPr>
          <p:cNvPr id="11" name="TextBox 10"/>
          <p:cNvSpPr txBox="1"/>
          <p:nvPr/>
        </p:nvSpPr>
        <p:spPr>
          <a:xfrm>
            <a:off x="7543800" y="6477000"/>
            <a:ext cx="1600200" cy="381000"/>
          </a:xfrm>
          <a:prstGeom prst="rect">
            <a:avLst/>
          </a:prstGeom>
          <a:noFill/>
        </p:spPr>
        <p:txBody>
          <a:bodyPr wrap="square" rtlCol="0">
            <a:spAutoFit/>
          </a:bodyPr>
          <a:lstStyle/>
          <a:p>
            <a:r>
              <a:rPr lang="en-US" dirty="0" smtClean="0">
                <a:solidFill>
                  <a:schemeClr val="bg1">
                    <a:lumMod val="95000"/>
                    <a:lumOff val="5000"/>
                  </a:schemeClr>
                </a:solidFill>
              </a:rPr>
              <a:t>Erwin Chargaff</a:t>
            </a:r>
            <a:endParaRPr lang="en-US" dirty="0">
              <a:solidFill>
                <a:schemeClr val="bg1">
                  <a:lumMod val="95000"/>
                  <a:lumOff val="5000"/>
                </a:schemeClr>
              </a:solidFill>
            </a:endParaRPr>
          </a:p>
        </p:txBody>
      </p:sp>
      <p:pic>
        <p:nvPicPr>
          <p:cNvPr id="10248" name="Picture 8" descr="http://wpcontent.answers.com/wikipedia/commons/thumb/3/34/Levene.jpg/220px-Levene.jpg"/>
          <p:cNvPicPr>
            <a:picLocks noChangeAspect="1" noChangeArrowheads="1"/>
          </p:cNvPicPr>
          <p:nvPr/>
        </p:nvPicPr>
        <p:blipFill>
          <a:blip r:embed="rId6" cstate="print"/>
          <a:srcRect/>
          <a:stretch>
            <a:fillRect/>
          </a:stretch>
        </p:blipFill>
        <p:spPr bwMode="auto">
          <a:xfrm>
            <a:off x="5181600" y="4572000"/>
            <a:ext cx="1409700" cy="2286000"/>
          </a:xfrm>
          <a:prstGeom prst="rect">
            <a:avLst/>
          </a:prstGeom>
          <a:noFill/>
        </p:spPr>
      </p:pic>
      <p:sp>
        <p:nvSpPr>
          <p:cNvPr id="14" name="TextBox 13"/>
          <p:cNvSpPr txBox="1"/>
          <p:nvPr/>
        </p:nvSpPr>
        <p:spPr>
          <a:xfrm>
            <a:off x="5334000" y="6211669"/>
            <a:ext cx="1219200" cy="646331"/>
          </a:xfrm>
          <a:prstGeom prst="rect">
            <a:avLst/>
          </a:prstGeom>
          <a:noFill/>
        </p:spPr>
        <p:txBody>
          <a:bodyPr wrap="square" rtlCol="0">
            <a:spAutoFit/>
          </a:bodyPr>
          <a:lstStyle/>
          <a:p>
            <a:r>
              <a:rPr lang="en-US" dirty="0" smtClean="0"/>
              <a:t>Phoebus Levene</a:t>
            </a:r>
            <a:endParaRPr lang="en-US" dirty="0"/>
          </a:p>
        </p:txBody>
      </p:sp>
    </p:spTree>
  </p:cSld>
  <p:clrMapOvr>
    <a:masterClrMapping/>
  </p:clrMapOvr>
  <p:transition>
    <p:dissolve/>
    <p:sndAc>
      <p:stSnd>
        <p:snd r:embed="rId2" name="breez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Started!</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		In the year 1869 it was a land marked year for the research of genetics. This year a Swiss chemist Friedrich Miescher discovered that inside a nuclei of a human was a nuclein which was later changed to a nucleic acid but we call it deoxyribonucleic acid or more comely known as DNA. Miescher wanted to find a way that he could isolate the protein not the nuclide. To do this he needed pus-coated bandages so he made planes for a local surgeon to send him bandages. When he got the bandages he diced to wash them to separated the leukocytes from the protein in the white bold cells.  </a:t>
            </a:r>
            <a:endParaRPr lang="en-US" dirty="0"/>
          </a:p>
        </p:txBody>
      </p:sp>
      <p:pic>
        <p:nvPicPr>
          <p:cNvPr id="9218" name="Picture 2" descr="http://buzzhealthy.com/wp-content/uploads/2010/03/Blood-Cancer-Cells.jpg"/>
          <p:cNvPicPr>
            <a:picLocks noChangeAspect="1" noChangeArrowheads="1"/>
          </p:cNvPicPr>
          <p:nvPr/>
        </p:nvPicPr>
        <p:blipFill>
          <a:blip r:embed="rId3" cstate="print"/>
          <a:srcRect/>
          <a:stretch>
            <a:fillRect/>
          </a:stretch>
        </p:blipFill>
        <p:spPr bwMode="auto">
          <a:xfrm>
            <a:off x="6858000" y="5311648"/>
            <a:ext cx="1936975" cy="1546352"/>
          </a:xfrm>
          <a:prstGeom prst="rect">
            <a:avLst/>
          </a:prstGeom>
          <a:noFill/>
        </p:spPr>
      </p:pic>
      <p:sp>
        <p:nvSpPr>
          <p:cNvPr id="5" name="TextBox 4"/>
          <p:cNvSpPr txBox="1"/>
          <p:nvPr/>
        </p:nvSpPr>
        <p:spPr>
          <a:xfrm>
            <a:off x="6858000" y="5257800"/>
            <a:ext cx="1447800" cy="369332"/>
          </a:xfrm>
          <a:prstGeom prst="rect">
            <a:avLst/>
          </a:prstGeom>
          <a:noFill/>
        </p:spPr>
        <p:txBody>
          <a:bodyPr wrap="square" rtlCol="0">
            <a:spAutoFit/>
          </a:bodyPr>
          <a:lstStyle/>
          <a:p>
            <a:r>
              <a:rPr lang="en-US" b="1" dirty="0" smtClean="0">
                <a:solidFill>
                  <a:schemeClr val="bg1">
                    <a:lumMod val="95000"/>
                    <a:lumOff val="5000"/>
                  </a:schemeClr>
                </a:solidFill>
              </a:rPr>
              <a:t>Leukocytes</a:t>
            </a:r>
            <a:endParaRPr lang="en-US" b="1" dirty="0">
              <a:solidFill>
                <a:schemeClr val="bg1">
                  <a:lumMod val="95000"/>
                  <a:lumOff val="5000"/>
                </a:schemeClr>
              </a:solidFill>
            </a:endParaRPr>
          </a:p>
        </p:txBody>
      </p:sp>
      <p:pic>
        <p:nvPicPr>
          <p:cNvPr id="9220" name="Picture 4" descr="http://www.csb.yale.edu/userguides/graphics/ribbons/help/dna_rgb.gif"/>
          <p:cNvPicPr>
            <a:picLocks noChangeAspect="1" noChangeArrowheads="1"/>
          </p:cNvPicPr>
          <p:nvPr/>
        </p:nvPicPr>
        <p:blipFill>
          <a:blip r:embed="rId4" cstate="print"/>
          <a:srcRect/>
          <a:stretch>
            <a:fillRect/>
          </a:stretch>
        </p:blipFill>
        <p:spPr bwMode="auto">
          <a:xfrm>
            <a:off x="2895600" y="5348605"/>
            <a:ext cx="1886744" cy="1509395"/>
          </a:xfrm>
          <a:prstGeom prst="rect">
            <a:avLst/>
          </a:prstGeom>
          <a:noFill/>
        </p:spPr>
      </p:pic>
      <p:sp>
        <p:nvSpPr>
          <p:cNvPr id="7" name="TextBox 6"/>
          <p:cNvSpPr txBox="1"/>
          <p:nvPr/>
        </p:nvSpPr>
        <p:spPr>
          <a:xfrm>
            <a:off x="2895600" y="5334000"/>
            <a:ext cx="1447800" cy="646331"/>
          </a:xfrm>
          <a:prstGeom prst="rect">
            <a:avLst/>
          </a:prstGeom>
          <a:noFill/>
        </p:spPr>
        <p:txBody>
          <a:bodyPr wrap="square" rtlCol="0">
            <a:spAutoFit/>
          </a:bodyPr>
          <a:lstStyle/>
          <a:p>
            <a:r>
              <a:rPr lang="en-US" dirty="0" smtClean="0"/>
              <a:t>A strand of DNA</a:t>
            </a:r>
            <a:endParaRPr lang="en-US" dirty="0"/>
          </a:p>
        </p:txBody>
      </p:sp>
    </p:spTree>
  </p:cSld>
  <p:clrMapOvr>
    <a:masterClrMapping/>
  </p:clrMapOvr>
  <p:transition>
    <p:wipe dir="d"/>
    <p:sndAc>
      <p:stSnd>
        <p:snd r:embed="rId2" name="camera.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Started Continued</a:t>
            </a:r>
            <a:endParaRPr lang="en-US" dirty="0"/>
          </a:p>
        </p:txBody>
      </p:sp>
      <p:sp>
        <p:nvSpPr>
          <p:cNvPr id="3" name="Content Placeholder 2"/>
          <p:cNvSpPr>
            <a:spLocks noGrp="1"/>
          </p:cNvSpPr>
          <p:nvPr>
            <p:ph idx="1"/>
          </p:nvPr>
        </p:nvSpPr>
        <p:spPr/>
        <p:txBody>
          <a:bodyPr>
            <a:normAutofit/>
          </a:bodyPr>
          <a:lstStyle/>
          <a:p>
            <a:pPr>
              <a:buNone/>
            </a:pPr>
            <a:r>
              <a:rPr lang="en-US" sz="2400" dirty="0" smtClean="0"/>
              <a:t>		When Miescher separated the leukocytes form the white blood cells he discovered that in the nuclei call there was a chemical property that was unlike any other protein. When he saw this Miescher noticed that he had discovered a new substance. When he discovered this he wrote “ It seems probable to me that a whole family of such slightly varying phosphorous-containing substances will appear, as a group of nucleins, equivalent to proteins.” Miescher’s work went unappreciated for nearly fifty years tell it was appreciated in the science community. </a:t>
            </a:r>
            <a:endParaRPr lang="en-US" sz="2400" dirty="0"/>
          </a:p>
        </p:txBody>
      </p:sp>
      <p:pic>
        <p:nvPicPr>
          <p:cNvPr id="8194" name="Picture 2" descr="http://www.uspto.gov/web/patents/classification/uspc430/c430s592.gif"/>
          <p:cNvPicPr>
            <a:picLocks noChangeAspect="1" noChangeArrowheads="1"/>
          </p:cNvPicPr>
          <p:nvPr/>
        </p:nvPicPr>
        <p:blipFill>
          <a:blip r:embed="rId3" cstate="print"/>
          <a:srcRect/>
          <a:stretch>
            <a:fillRect/>
          </a:stretch>
        </p:blipFill>
        <p:spPr bwMode="auto">
          <a:xfrm>
            <a:off x="0" y="5334000"/>
            <a:ext cx="3581400" cy="1524000"/>
          </a:xfrm>
          <a:prstGeom prst="rect">
            <a:avLst/>
          </a:prstGeom>
          <a:noFill/>
        </p:spPr>
      </p:pic>
      <p:sp>
        <p:nvSpPr>
          <p:cNvPr id="5" name="TextBox 4"/>
          <p:cNvSpPr txBox="1"/>
          <p:nvPr/>
        </p:nvSpPr>
        <p:spPr>
          <a:xfrm>
            <a:off x="1828800" y="5943600"/>
            <a:ext cx="1600200" cy="369332"/>
          </a:xfrm>
          <a:prstGeom prst="rect">
            <a:avLst/>
          </a:prstGeom>
          <a:noFill/>
        </p:spPr>
        <p:txBody>
          <a:bodyPr wrap="square" rtlCol="0">
            <a:spAutoFit/>
          </a:bodyPr>
          <a:lstStyle/>
          <a:p>
            <a:r>
              <a:rPr lang="en-US" dirty="0" smtClean="0">
                <a:solidFill>
                  <a:schemeClr val="bg1">
                    <a:lumMod val="95000"/>
                    <a:lumOff val="5000"/>
                  </a:schemeClr>
                </a:solidFill>
              </a:rPr>
              <a:t>Phosphorous</a:t>
            </a:r>
            <a:endParaRPr lang="en-US" dirty="0">
              <a:solidFill>
                <a:schemeClr val="bg1">
                  <a:lumMod val="95000"/>
                  <a:lumOff val="5000"/>
                </a:schemeClr>
              </a:solidFill>
            </a:endParaRPr>
          </a:p>
        </p:txBody>
      </p:sp>
    </p:spTree>
  </p:cSld>
  <p:clrMapOvr>
    <a:masterClrMapping/>
  </p:clrMapOvr>
  <p:transition>
    <p:wipe/>
    <p:sndAc>
      <p:stSnd>
        <p:snd r:embed="rId2" name="cashreg.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http://wpcontent.answers.com/wikipedia/commons/thumb/3/34/Levene.jpg/220px-Levene.jpg"/>
          <p:cNvPicPr>
            <a:picLocks noChangeAspect="1" noChangeArrowheads="1"/>
          </p:cNvPicPr>
          <p:nvPr/>
        </p:nvPicPr>
        <p:blipFill>
          <a:blip r:embed="rId3" cstate="print"/>
          <a:srcRect/>
          <a:stretch>
            <a:fillRect/>
          </a:stretch>
        </p:blipFill>
        <p:spPr bwMode="auto">
          <a:xfrm>
            <a:off x="7734300" y="0"/>
            <a:ext cx="1409700" cy="2286000"/>
          </a:xfrm>
          <a:prstGeom prst="rect">
            <a:avLst/>
          </a:prstGeom>
          <a:noFill/>
        </p:spPr>
      </p:pic>
      <p:sp>
        <p:nvSpPr>
          <p:cNvPr id="2" name="Title 1"/>
          <p:cNvSpPr>
            <a:spLocks noGrp="1"/>
          </p:cNvSpPr>
          <p:nvPr>
            <p:ph type="title"/>
          </p:nvPr>
        </p:nvSpPr>
        <p:spPr/>
        <p:txBody>
          <a:bodyPr/>
          <a:lstStyle/>
          <a:p>
            <a:r>
              <a:rPr lang="en-US" dirty="0" smtClean="0"/>
              <a:t>Phoebus Levene </a:t>
            </a:r>
            <a:endParaRPr lang="en-US" dirty="0"/>
          </a:p>
        </p:txBody>
      </p:sp>
      <p:sp>
        <p:nvSpPr>
          <p:cNvPr id="3" name="Content Placeholder 2"/>
          <p:cNvSpPr>
            <a:spLocks noGrp="1"/>
          </p:cNvSpPr>
          <p:nvPr>
            <p:ph idx="1"/>
          </p:nvPr>
        </p:nvSpPr>
        <p:spPr/>
        <p:txBody>
          <a:bodyPr>
            <a:normAutofit/>
          </a:bodyPr>
          <a:lstStyle/>
          <a:p>
            <a:pPr>
              <a:buNone/>
            </a:pPr>
            <a:r>
              <a:rPr lang="en-US" sz="2800" dirty="0" smtClean="0"/>
              <a:t>		Phoebus Levene started to work on new information for the molecule nuclein. Levene was the first to discover many things like the three components of a nucleotide, the carbohydrate of the component RNA and DNA, and he also discovered how RNA and DNA are related and put together.     </a:t>
            </a:r>
            <a:endParaRPr lang="en-US" sz="2800" dirty="0"/>
          </a:p>
        </p:txBody>
      </p:sp>
      <p:pic>
        <p:nvPicPr>
          <p:cNvPr id="7170" name="Picture 2" descr="http://www.scienceclarified.com/images/uesc_07_img0409.jpg"/>
          <p:cNvPicPr>
            <a:picLocks noChangeAspect="1" noChangeArrowheads="1"/>
          </p:cNvPicPr>
          <p:nvPr/>
        </p:nvPicPr>
        <p:blipFill>
          <a:blip r:embed="rId4" cstate="print"/>
          <a:srcRect/>
          <a:stretch>
            <a:fillRect/>
          </a:stretch>
        </p:blipFill>
        <p:spPr bwMode="auto">
          <a:xfrm>
            <a:off x="6184802" y="5105400"/>
            <a:ext cx="2959198" cy="1752600"/>
          </a:xfrm>
          <a:prstGeom prst="rect">
            <a:avLst/>
          </a:prstGeom>
          <a:noFill/>
        </p:spPr>
      </p:pic>
      <p:sp>
        <p:nvSpPr>
          <p:cNvPr id="7" name="TextBox 6"/>
          <p:cNvSpPr txBox="1"/>
          <p:nvPr/>
        </p:nvSpPr>
        <p:spPr>
          <a:xfrm>
            <a:off x="7086600" y="6396335"/>
            <a:ext cx="1219200" cy="461665"/>
          </a:xfrm>
          <a:prstGeom prst="rect">
            <a:avLst/>
          </a:prstGeom>
          <a:noFill/>
        </p:spPr>
        <p:txBody>
          <a:bodyPr wrap="square" rtlCol="0">
            <a:spAutoFit/>
          </a:bodyPr>
          <a:lstStyle/>
          <a:p>
            <a:r>
              <a:rPr lang="en-US" sz="2400" dirty="0" smtClean="0"/>
              <a:t>Nuclein</a:t>
            </a:r>
            <a:endParaRPr lang="en-US" sz="2400" dirty="0"/>
          </a:p>
        </p:txBody>
      </p:sp>
      <p:pic>
        <p:nvPicPr>
          <p:cNvPr id="5" name="Picture 2" descr="http://www.uic.edu/classes/phys/phys461/phys450/ANJUM04/RNA_sstrand.jpg"/>
          <p:cNvPicPr>
            <a:picLocks noChangeAspect="1" noChangeArrowheads="1"/>
          </p:cNvPicPr>
          <p:nvPr/>
        </p:nvPicPr>
        <p:blipFill>
          <a:blip r:embed="rId5" cstate="print"/>
          <a:srcRect/>
          <a:stretch>
            <a:fillRect/>
          </a:stretch>
        </p:blipFill>
        <p:spPr bwMode="auto">
          <a:xfrm>
            <a:off x="0" y="4259905"/>
            <a:ext cx="2422422" cy="2598095"/>
          </a:xfrm>
          <a:prstGeom prst="rect">
            <a:avLst/>
          </a:prstGeom>
          <a:noFill/>
        </p:spPr>
      </p:pic>
      <p:sp>
        <p:nvSpPr>
          <p:cNvPr id="8" name="TextBox 7"/>
          <p:cNvSpPr txBox="1"/>
          <p:nvPr/>
        </p:nvSpPr>
        <p:spPr>
          <a:xfrm>
            <a:off x="1524000" y="6396335"/>
            <a:ext cx="762000" cy="461665"/>
          </a:xfrm>
          <a:prstGeom prst="rect">
            <a:avLst/>
          </a:prstGeom>
          <a:noFill/>
        </p:spPr>
        <p:txBody>
          <a:bodyPr wrap="square" rtlCol="0">
            <a:spAutoFit/>
          </a:bodyPr>
          <a:lstStyle/>
          <a:p>
            <a:r>
              <a:rPr lang="en-US" sz="2400" b="1" dirty="0" smtClean="0">
                <a:solidFill>
                  <a:schemeClr val="bg1">
                    <a:lumMod val="95000"/>
                    <a:lumOff val="5000"/>
                  </a:schemeClr>
                </a:solidFill>
              </a:rPr>
              <a:t>RNA</a:t>
            </a:r>
            <a:endParaRPr lang="en-US" sz="2400" b="1" dirty="0">
              <a:solidFill>
                <a:schemeClr val="bg1">
                  <a:lumMod val="95000"/>
                  <a:lumOff val="5000"/>
                </a:schemeClr>
              </a:solidFill>
            </a:endParaRPr>
          </a:p>
        </p:txBody>
      </p:sp>
      <p:pic>
        <p:nvPicPr>
          <p:cNvPr id="7174" name="Picture 6" descr="http://home.comcast.net/~llpellegrini/RNA%20DNA.gif"/>
          <p:cNvPicPr>
            <a:picLocks noChangeAspect="1" noChangeArrowheads="1"/>
          </p:cNvPicPr>
          <p:nvPr/>
        </p:nvPicPr>
        <p:blipFill>
          <a:blip r:embed="rId6" cstate="print"/>
          <a:srcRect/>
          <a:stretch>
            <a:fillRect/>
          </a:stretch>
        </p:blipFill>
        <p:spPr bwMode="auto">
          <a:xfrm>
            <a:off x="2362200" y="4191000"/>
            <a:ext cx="3819525" cy="2667000"/>
          </a:xfrm>
          <a:prstGeom prst="rect">
            <a:avLst/>
          </a:prstGeom>
          <a:noFill/>
        </p:spPr>
      </p:pic>
      <p:sp>
        <p:nvSpPr>
          <p:cNvPr id="11" name="TextBox 10"/>
          <p:cNvSpPr txBox="1"/>
          <p:nvPr/>
        </p:nvSpPr>
        <p:spPr>
          <a:xfrm>
            <a:off x="3124200" y="6396335"/>
            <a:ext cx="2057400" cy="461665"/>
          </a:xfrm>
          <a:prstGeom prst="rect">
            <a:avLst/>
          </a:prstGeom>
          <a:noFill/>
        </p:spPr>
        <p:txBody>
          <a:bodyPr wrap="square" rtlCol="0">
            <a:spAutoFit/>
          </a:bodyPr>
          <a:lstStyle/>
          <a:p>
            <a:r>
              <a:rPr lang="en-US" sz="2400" b="1" dirty="0" smtClean="0">
                <a:solidFill>
                  <a:schemeClr val="bg1">
                    <a:lumMod val="95000"/>
                    <a:lumOff val="5000"/>
                  </a:schemeClr>
                </a:solidFill>
              </a:rPr>
              <a:t>RNA and DNA</a:t>
            </a:r>
            <a:endParaRPr lang="en-US" sz="2400" b="1" dirty="0">
              <a:solidFill>
                <a:schemeClr val="bg1">
                  <a:lumMod val="95000"/>
                  <a:lumOff val="5000"/>
                </a:schemeClr>
              </a:solidFill>
            </a:endParaRPr>
          </a:p>
        </p:txBody>
      </p:sp>
    </p:spTree>
  </p:cSld>
  <p:clrMapOvr>
    <a:masterClrMapping/>
  </p:clrMapOvr>
  <p:transition>
    <p:wipe dir="r"/>
    <p:sndAc>
      <p:stSnd>
        <p:snd r:embed="rId2" name="explode.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Levene Investigates the Structure of DNA</a:t>
            </a:r>
            <a:endParaRPr lang="en-US" dirty="0"/>
          </a:p>
        </p:txBody>
      </p:sp>
      <p:sp>
        <p:nvSpPr>
          <p:cNvPr id="3" name="Content Placeholder 2"/>
          <p:cNvSpPr>
            <a:spLocks noGrp="1"/>
          </p:cNvSpPr>
          <p:nvPr>
            <p:ph idx="1"/>
          </p:nvPr>
        </p:nvSpPr>
        <p:spPr/>
        <p:txBody>
          <a:bodyPr>
            <a:normAutofit/>
          </a:bodyPr>
          <a:lstStyle/>
          <a:p>
            <a:pPr>
              <a:buNone/>
            </a:pPr>
            <a:r>
              <a:rPr lang="en-US" sz="2800" dirty="0" smtClean="0"/>
              <a:t>		Levene discovered that each nucleotide meant that there were different ways in witch the components would be able to combine. Many scientists stated on how they could combine but Levene had put together a “polynucleotide” modal that was correct. Levene said that each nucleotide was contained of one of the four nitrogen-containing basses a sugar molecule, and also a phosphate group.     </a:t>
            </a:r>
            <a:endParaRPr lang="en-US" sz="2800" dirty="0"/>
          </a:p>
        </p:txBody>
      </p:sp>
      <p:pic>
        <p:nvPicPr>
          <p:cNvPr id="6146" name="Picture 2" descr="http://csetprep.org/science/CellularBiology/Images/Nitrogen%20bases.jpg"/>
          <p:cNvPicPr>
            <a:picLocks noChangeAspect="1" noChangeArrowheads="1"/>
          </p:cNvPicPr>
          <p:nvPr/>
        </p:nvPicPr>
        <p:blipFill>
          <a:blip r:embed="rId3" cstate="print"/>
          <a:srcRect/>
          <a:stretch>
            <a:fillRect/>
          </a:stretch>
        </p:blipFill>
        <p:spPr bwMode="auto">
          <a:xfrm>
            <a:off x="2971800" y="5064125"/>
            <a:ext cx="3581400" cy="1793875"/>
          </a:xfrm>
          <a:prstGeom prst="rect">
            <a:avLst/>
          </a:prstGeom>
          <a:noFill/>
        </p:spPr>
      </p:pic>
      <p:sp>
        <p:nvSpPr>
          <p:cNvPr id="5" name="TextBox 4"/>
          <p:cNvSpPr txBox="1"/>
          <p:nvPr/>
        </p:nvSpPr>
        <p:spPr>
          <a:xfrm>
            <a:off x="3581400" y="6488668"/>
            <a:ext cx="2286000" cy="369332"/>
          </a:xfrm>
          <a:prstGeom prst="rect">
            <a:avLst/>
          </a:prstGeom>
          <a:noFill/>
        </p:spPr>
        <p:txBody>
          <a:bodyPr wrap="square" rtlCol="0">
            <a:spAutoFit/>
          </a:bodyPr>
          <a:lstStyle/>
          <a:p>
            <a:r>
              <a:rPr lang="en-US" b="1" dirty="0" smtClean="0">
                <a:solidFill>
                  <a:schemeClr val="bg1">
                    <a:lumMod val="95000"/>
                    <a:lumOff val="5000"/>
                  </a:schemeClr>
                </a:solidFill>
              </a:rPr>
              <a:t>Nitrogen-bases</a:t>
            </a:r>
            <a:endParaRPr lang="en-US" b="1" dirty="0">
              <a:solidFill>
                <a:schemeClr val="bg1">
                  <a:lumMod val="95000"/>
                  <a:lumOff val="5000"/>
                </a:schemeClr>
              </a:solidFill>
            </a:endParaRPr>
          </a:p>
        </p:txBody>
      </p:sp>
    </p:spTree>
  </p:cSld>
  <p:clrMapOvr>
    <a:masterClrMapping/>
  </p:clrMapOvr>
  <p:transition>
    <p:wedge/>
    <p:sndAc>
      <p:stSnd>
        <p:snd r:embed="rId2" name="suction.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a:t>	</a:t>
            </a:r>
            <a:r>
              <a:rPr lang="en-US" dirty="0" smtClean="0"/>
              <a:t>	Levene also discovered the way that the nucleotides are in odder. He also found out that the nucleotides are always linked in the same odder no matter what (EX: G-C-T-A-G-C-T-A and so on). This proved to be accurate in many regards. </a:t>
            </a:r>
            <a:endParaRPr lang="en-US" dirty="0"/>
          </a:p>
        </p:txBody>
      </p:sp>
      <p:sp>
        <p:nvSpPr>
          <p:cNvPr id="4" name="Title 1"/>
          <p:cNvSpPr>
            <a:spLocks noGrp="1"/>
          </p:cNvSpPr>
          <p:nvPr>
            <p:ph type="title"/>
          </p:nvPr>
        </p:nvSpPr>
        <p:spPr/>
        <p:txBody>
          <a:bodyPr>
            <a:normAutofit fontScale="90000"/>
          </a:bodyPr>
          <a:lstStyle/>
          <a:p>
            <a:r>
              <a:rPr lang="en-US" dirty="0" smtClean="0"/>
              <a:t>Levene Investigates the Structure of DNA Continued </a:t>
            </a:r>
            <a:endParaRPr lang="en-US" dirty="0"/>
          </a:p>
        </p:txBody>
      </p:sp>
      <p:pic>
        <p:nvPicPr>
          <p:cNvPr id="5122" name="Picture 2" descr="http://www.uic.edu/classes/bios/bios100/lecturesf04am/DNAnucleotides.gif"/>
          <p:cNvPicPr>
            <a:picLocks noChangeAspect="1" noChangeArrowheads="1"/>
          </p:cNvPicPr>
          <p:nvPr/>
        </p:nvPicPr>
        <p:blipFill>
          <a:blip r:embed="rId3" cstate="print"/>
          <a:srcRect/>
          <a:stretch>
            <a:fillRect/>
          </a:stretch>
        </p:blipFill>
        <p:spPr bwMode="auto">
          <a:xfrm>
            <a:off x="0" y="4648200"/>
            <a:ext cx="9144000" cy="2209800"/>
          </a:xfrm>
          <a:prstGeom prst="rect">
            <a:avLst/>
          </a:prstGeom>
          <a:noFill/>
        </p:spPr>
      </p:pic>
    </p:spTree>
  </p:cSld>
  <p:clrMapOvr>
    <a:masterClrMapping/>
  </p:clrMapOvr>
  <p:transition>
    <p:pull dir="ld"/>
    <p:sndAc>
      <p:stSnd>
        <p:snd r:embed="rId2" name="whoosh.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Know Now</a:t>
            </a:r>
            <a:endParaRPr lang="en-US" dirty="0"/>
          </a:p>
        </p:txBody>
      </p:sp>
      <p:sp>
        <p:nvSpPr>
          <p:cNvPr id="3" name="Content Placeholder 2"/>
          <p:cNvSpPr>
            <a:spLocks noGrp="1"/>
          </p:cNvSpPr>
          <p:nvPr>
            <p:ph idx="1"/>
          </p:nvPr>
        </p:nvSpPr>
        <p:spPr/>
        <p:txBody>
          <a:bodyPr>
            <a:normAutofit/>
          </a:bodyPr>
          <a:lstStyle/>
          <a:p>
            <a:pPr>
              <a:buNone/>
            </a:pPr>
            <a:r>
              <a:rPr lang="en-US" sz="2400" dirty="0" smtClean="0"/>
              <a:t>		We now know that the DNA structure in composed of nucleotides and that each one has three components. Those three are the phosphate group (ribose or a deoxyribose sugar), and a single nitrogen-containing base. There is also two nitrogenous bases they are adenine [A], and guanine [G]. The nitrogen basses than combine with cytosine [C], thymine [T], and uracil [U]. How ever RNA only has A,G, C, and U. How ever DNA contains A, G, C, and T.       </a:t>
            </a:r>
            <a:endParaRPr lang="en-US" sz="2400" dirty="0"/>
          </a:p>
        </p:txBody>
      </p:sp>
      <p:pic>
        <p:nvPicPr>
          <p:cNvPr id="4098" name="Picture 2" descr="Nucleotides have three components."/>
          <p:cNvPicPr>
            <a:picLocks noChangeAspect="1" noChangeArrowheads="1"/>
          </p:cNvPicPr>
          <p:nvPr/>
        </p:nvPicPr>
        <p:blipFill>
          <a:blip r:embed="rId3" cstate="print"/>
          <a:srcRect/>
          <a:stretch>
            <a:fillRect/>
          </a:stretch>
        </p:blipFill>
        <p:spPr bwMode="auto">
          <a:xfrm>
            <a:off x="0" y="4572000"/>
            <a:ext cx="9144000" cy="2286000"/>
          </a:xfrm>
          <a:prstGeom prst="rect">
            <a:avLst/>
          </a:prstGeom>
          <a:noFill/>
        </p:spPr>
      </p:pic>
      <p:sp>
        <p:nvSpPr>
          <p:cNvPr id="5" name="TextBox 4"/>
          <p:cNvSpPr txBox="1"/>
          <p:nvPr/>
        </p:nvSpPr>
        <p:spPr>
          <a:xfrm>
            <a:off x="0" y="6488668"/>
            <a:ext cx="2438400" cy="369332"/>
          </a:xfrm>
          <a:prstGeom prst="rect">
            <a:avLst/>
          </a:prstGeom>
          <a:noFill/>
        </p:spPr>
        <p:txBody>
          <a:bodyPr wrap="square" rtlCol="0">
            <a:spAutoFit/>
          </a:bodyPr>
          <a:lstStyle/>
          <a:p>
            <a:r>
              <a:rPr lang="en-US" dirty="0" smtClean="0">
                <a:solidFill>
                  <a:schemeClr val="bg1">
                    <a:lumMod val="95000"/>
                    <a:lumOff val="5000"/>
                  </a:schemeClr>
                </a:solidFill>
              </a:rPr>
              <a:t>How DNA and RNA join</a:t>
            </a:r>
            <a:endParaRPr lang="en-US" dirty="0">
              <a:solidFill>
                <a:schemeClr val="bg1">
                  <a:lumMod val="95000"/>
                  <a:lumOff val="5000"/>
                </a:schemeClr>
              </a:solidFill>
            </a:endParaRPr>
          </a:p>
        </p:txBody>
      </p:sp>
    </p:spTree>
  </p:cSld>
  <p:clrMapOvr>
    <a:masterClrMapping/>
  </p:clrMapOvr>
  <p:transition>
    <p:wheel spokes="8"/>
    <p:sndAc>
      <p:stSnd>
        <p:snd r:embed="rId2" name="wind.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Watson and Crick </a:t>
            </a:r>
            <a:endParaRPr lang="en-US" dirty="0"/>
          </a:p>
        </p:txBody>
      </p:sp>
      <p:sp>
        <p:nvSpPr>
          <p:cNvPr id="3" name="Content Placeholder 2"/>
          <p:cNvSpPr>
            <a:spLocks noGrp="1"/>
          </p:cNvSpPr>
          <p:nvPr>
            <p:ph idx="1"/>
          </p:nvPr>
        </p:nvSpPr>
        <p:spPr>
          <a:xfrm>
            <a:off x="457200" y="1600200"/>
            <a:ext cx="4343400" cy="4525963"/>
          </a:xfrm>
        </p:spPr>
        <p:txBody>
          <a:bodyPr>
            <a:normAutofit fontScale="85000" lnSpcReduction="20000"/>
          </a:bodyPr>
          <a:lstStyle/>
          <a:p>
            <a:pPr>
              <a:buNone/>
            </a:pPr>
            <a:r>
              <a:rPr lang="en-US" dirty="0" smtClean="0"/>
              <a:t>	</a:t>
            </a:r>
            <a:r>
              <a:rPr lang="en-US" dirty="0" smtClean="0"/>
              <a:t>	After Chargaff’s discovery that A=T and C=G Watson and Crick found out that DNA was a three-dimensional double-helical. To make this modal they moved the molecules around on there desktops. They were confused on how guanine and thymine joined to getter. The very first DNA modal was made out of cardboard cut outs.       </a:t>
            </a:r>
            <a:endParaRPr lang="en-US" dirty="0"/>
          </a:p>
        </p:txBody>
      </p:sp>
      <p:pic>
        <p:nvPicPr>
          <p:cNvPr id="3074" name="Picture 2" descr="http://www.scq.ubc.ca/wp-content/dna.gif"/>
          <p:cNvPicPr>
            <a:picLocks noChangeAspect="1" noChangeArrowheads="1"/>
          </p:cNvPicPr>
          <p:nvPr/>
        </p:nvPicPr>
        <p:blipFill>
          <a:blip r:embed="rId3" cstate="print"/>
          <a:srcRect/>
          <a:stretch>
            <a:fillRect/>
          </a:stretch>
        </p:blipFill>
        <p:spPr bwMode="auto">
          <a:xfrm>
            <a:off x="4953000" y="1600200"/>
            <a:ext cx="3371850" cy="5257800"/>
          </a:xfrm>
          <a:prstGeom prst="rect">
            <a:avLst/>
          </a:prstGeom>
          <a:noFill/>
        </p:spPr>
      </p:pic>
      <p:sp>
        <p:nvSpPr>
          <p:cNvPr id="5" name="TextBox 4"/>
          <p:cNvSpPr txBox="1"/>
          <p:nvPr/>
        </p:nvSpPr>
        <p:spPr>
          <a:xfrm>
            <a:off x="6705600" y="5943600"/>
            <a:ext cx="1371600" cy="646331"/>
          </a:xfrm>
          <a:prstGeom prst="rect">
            <a:avLst/>
          </a:prstGeom>
          <a:noFill/>
        </p:spPr>
        <p:txBody>
          <a:bodyPr wrap="square" rtlCol="0">
            <a:spAutoFit/>
          </a:bodyPr>
          <a:lstStyle/>
          <a:p>
            <a:r>
              <a:rPr lang="en-US" sz="3600" dirty="0" smtClean="0">
                <a:solidFill>
                  <a:schemeClr val="bg1">
                    <a:lumMod val="95000"/>
                    <a:lumOff val="5000"/>
                  </a:schemeClr>
                </a:solidFill>
              </a:rPr>
              <a:t>DNA</a:t>
            </a:r>
            <a:endParaRPr lang="en-US" sz="3600" dirty="0">
              <a:solidFill>
                <a:schemeClr val="bg1">
                  <a:lumMod val="95000"/>
                  <a:lumOff val="5000"/>
                </a:schemeClr>
              </a:solidFill>
            </a:endParaRPr>
          </a:p>
        </p:txBody>
      </p:sp>
    </p:spTree>
  </p:cSld>
  <p:clrMapOvr>
    <a:masterClrMapping/>
  </p:clrMapOvr>
  <p:transition>
    <p:strips/>
    <p:sndAc>
      <p:stSnd>
        <p:snd r:embed="rId2" name="push.wav"/>
      </p:stSnd>
    </p:sndAc>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TotalTime>
  <Words>91</Words>
  <Application>Microsoft Office PowerPoint</Application>
  <PresentationFormat>On-screen Show (4:3)</PresentationFormat>
  <Paragraphs>38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The Discovery of DNA</vt:lpstr>
      <vt:lpstr>The people that discovered DNA</vt:lpstr>
      <vt:lpstr>How it Started!</vt:lpstr>
      <vt:lpstr>How it Started Continued</vt:lpstr>
      <vt:lpstr>Phoebus Levene </vt:lpstr>
      <vt:lpstr>Levene Investigates the Structure of DNA</vt:lpstr>
      <vt:lpstr>Levene Investigates the Structure of DNA Continued </vt:lpstr>
      <vt:lpstr>What we Know Now</vt:lpstr>
      <vt:lpstr>Watson and Crick </vt:lpstr>
      <vt:lpstr>Since than</vt:lpstr>
      <vt:lpstr>My Source</vt:lpstr>
    </vt:vector>
  </TitlesOfParts>
  <Company>Richland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Richland School District</dc:creator>
  <cp:lastModifiedBy>Richland School District</cp:lastModifiedBy>
  <cp:revision>22</cp:revision>
  <dcterms:created xsi:type="dcterms:W3CDTF">2010-05-13T16:45:02Z</dcterms:created>
  <dcterms:modified xsi:type="dcterms:W3CDTF">2010-05-24T17:12:18Z</dcterms:modified>
</cp:coreProperties>
</file>